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sldIdLst>
    <p:sldId id="282" r:id="rId2"/>
    <p:sldId id="293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1" r:id="rId11"/>
    <p:sldId id="292" r:id="rId12"/>
    <p:sldId id="299" r:id="rId13"/>
    <p:sldId id="278" r:id="rId14"/>
    <p:sldId id="267" r:id="rId15"/>
    <p:sldId id="300" r:id="rId16"/>
    <p:sldId id="268" r:id="rId17"/>
    <p:sldId id="294" r:id="rId18"/>
    <p:sldId id="295" r:id="rId19"/>
    <p:sldId id="297" r:id="rId20"/>
    <p:sldId id="298" r:id="rId21"/>
    <p:sldId id="277" r:id="rId22"/>
    <p:sldId id="296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0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ECF0B0-6BF7-41D9-8388-D7814FF98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83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2DF867-DF57-4D8B-B3DD-49798E4A7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9229A50-58B7-46A3-86A0-6514D2D0EE2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1A72CF9-C170-401B-8F5B-510CAA449E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5709C83-26BE-45CF-923C-74133D09F35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595CF20-FB57-4178-8F01-88107865F9A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18C8650-A76E-477F-92B9-8CE918C5A47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0FE0133-F7DA-4412-A668-3C6E1E9A12D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936E7C6-4B70-4628-A343-CB2934174AC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773B24-BACB-400A-9AF1-1267CF218E6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891261F-2590-44C9-93B6-333CEF3F214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158F683-85F9-46E2-9FA5-FFABB0C7DB8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C141519-9028-4037-A1B8-AE3D4062C09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154F7AE-E7E5-40E5-95A8-526BF341EA2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4B052A4-0550-4538-B529-8801B89F7DD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F05807-13EE-441D-B556-E0D75C28A06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9E934-A988-45CF-8332-7386ECD8F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6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C5CD-D2CC-41D4-A234-40C58AF1C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4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2127D-D1E0-46D0-A8FC-18EC44716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2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280F0-56CC-404E-BE2A-BE4DE25A3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0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54F83-BE6B-4669-904C-6CDE13D01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5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3F091-1A88-4A94-8E5F-477CC7834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8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F220A-343C-409E-8885-46C0A80D9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0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CCB1D-F466-4EED-AF6B-2C0FB6A34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7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618D7-7297-458D-9D4E-A7210D351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4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F7C94-FDA3-46E0-B13B-C14963C3E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0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BEB1F-9761-4B3C-90C5-A08ADD29A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7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6F917D0-3346-4EAE-9B91-85ED1BFA2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5" r:id="rId1"/>
    <p:sldLayoutId id="2147483867" r:id="rId2"/>
    <p:sldLayoutId id="2147483876" r:id="rId3"/>
    <p:sldLayoutId id="2147483868" r:id="rId4"/>
    <p:sldLayoutId id="2147483877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sz="2400" smtClean="0"/>
              <a:t>Šta je naučno istraživanje?</a:t>
            </a:r>
            <a:endParaRPr lang="en-US" sz="2400" smtClean="0"/>
          </a:p>
          <a:p>
            <a:pPr eaLnBrk="1" hangingPunct="1"/>
            <a:r>
              <a:rPr lang="sr-Cyrl-CS" sz="2400" smtClean="0"/>
              <a:t>Naučno istraživanje je sistematsko, plansko, objektivno, valjano i cilju usmereno teorijsko ili empirijsko ispitivanje nekog problema, prema određenim metodološkim pravilima, čija je svrha da se pruži pouzdan i precizan odogovor na unapred postavljeno pitanje. </a:t>
            </a:r>
            <a:endParaRPr lang="en-US" sz="2400" smtClean="0"/>
          </a:p>
          <a:p>
            <a:pPr eaLnBrk="1" hangingPunct="1"/>
            <a:r>
              <a:rPr lang="sr-Cyrl-CS" sz="2400" smtClean="0"/>
              <a:t>Svako naučno istraživanje je, zapravo, prema kanonima nauke standardizovano rešavanje problema, traganje za tačnim odgovorom koje ima više međusobno logično povezanih faza. </a:t>
            </a:r>
            <a:endParaRPr lang="en-US" sz="2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NAUČNO ISTRAŽIVANJE</a:t>
            </a:r>
            <a:endParaRPr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dirty="0" smtClean="0"/>
              <a:t>Izvođenje istraživanja</a:t>
            </a:r>
            <a:r>
              <a:rPr lang="sr-Latn-RS" dirty="0" smtClean="0"/>
              <a:t>: </a:t>
            </a:r>
          </a:p>
          <a:p>
            <a:pPr eaLnBrk="1" hangingPunct="1"/>
            <a:r>
              <a:rPr lang="sr-Latn-RS" dirty="0" smtClean="0"/>
              <a:t>Vremenski </a:t>
            </a:r>
            <a:r>
              <a:rPr lang="sr-Cyrl-CS" dirty="0" smtClean="0"/>
              <a:t>može da varira od nekoliko minuta do nekoliko decenija; </a:t>
            </a:r>
            <a:endParaRPr lang="sr-Latn-RS" dirty="0" smtClean="0"/>
          </a:p>
          <a:p>
            <a:pPr eaLnBrk="1" hangingPunct="1"/>
            <a:r>
              <a:rPr lang="sr-Latn-RS" dirty="0" smtClean="0"/>
              <a:t>Prostorno izvodi se </a:t>
            </a:r>
            <a:r>
              <a:rPr lang="sr-Cyrl-CS" dirty="0" smtClean="0"/>
              <a:t>na jednom ili </a:t>
            </a:r>
            <a:r>
              <a:rPr lang="sr-Latn-RS" dirty="0" smtClean="0"/>
              <a:t>na </a:t>
            </a:r>
            <a:r>
              <a:rPr lang="sr-Cyrl-CS" dirty="0" smtClean="0"/>
              <a:t>više mesta</a:t>
            </a:r>
            <a:r>
              <a:rPr lang="sr-Latn-RS" dirty="0" smtClean="0"/>
              <a:t>.</a:t>
            </a:r>
          </a:p>
          <a:p>
            <a:pPr eaLnBrk="1" hangingPunct="1"/>
            <a:r>
              <a:rPr lang="sr-Latn-RS" dirty="0" smtClean="0"/>
              <a:t>Uzorak od nekoliko do više miliona ispitanika</a:t>
            </a:r>
            <a:r>
              <a:rPr lang="sr-Cyrl-CS" dirty="0" smtClean="0"/>
              <a:t> </a:t>
            </a:r>
            <a:endParaRPr lang="en-US" dirty="0" smtClean="0"/>
          </a:p>
          <a:p>
            <a:pPr eaLnBrk="1" hangingPunct="1"/>
            <a:r>
              <a:rPr lang="sr-Latn-RS" dirty="0" smtClean="0"/>
              <a:t>P</a:t>
            </a:r>
            <a:r>
              <a:rPr lang="sr-Cyrl-CS" dirty="0" smtClean="0"/>
              <a:t>rikupljanje svih relevantnih podataka (varira od dve tri vrste podataka do stotine i hiljade različitih vrsta podataka).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Izvođenje istraživanja</a:t>
            </a:r>
            <a:endParaRPr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b="1" dirty="0"/>
              <a:t>Faza obrade </a:t>
            </a:r>
            <a:r>
              <a:rPr lang="sr-Cyrl-CS" sz="2800" dirty="0"/>
              <a:t>(statistička, logička)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i="1" dirty="0" smtClean="0"/>
              <a:t>Analiza </a:t>
            </a:r>
            <a:r>
              <a:rPr lang="sr-Cyrl-CS" sz="2800" i="1" dirty="0"/>
              <a:t>podataka </a:t>
            </a:r>
            <a:r>
              <a:rPr lang="sr-Cyrl-CS" sz="2800" dirty="0"/>
              <a:t>(statistička analiza, psihološka analiza)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i="1" dirty="0" smtClean="0"/>
              <a:t>Tumačenja </a:t>
            </a:r>
            <a:r>
              <a:rPr lang="sr-Cyrl-CS" sz="2800" i="1" dirty="0"/>
              <a:t>dobijenih rezultata</a:t>
            </a:r>
            <a:r>
              <a:rPr lang="sr-Cyrl-CS" sz="2800" dirty="0"/>
              <a:t> (značenje dobijenih rezultata)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i="1" dirty="0" smtClean="0"/>
              <a:t>Pisanje </a:t>
            </a:r>
            <a:r>
              <a:rPr lang="sr-Cyrl-CS" sz="2800" i="1" dirty="0"/>
              <a:t>izveštaja </a:t>
            </a:r>
            <a:r>
              <a:rPr lang="sr-Cyrl-CS" sz="2800" dirty="0"/>
              <a:t>(članak, monografija, studija, knjiga) u kojem se na obuhvatan, pregledan, koncizan i precizan način saopštavaju rezultati istraživanja i daju teorijska objašnjenja istraživane pojave.</a:t>
            </a:r>
            <a:endParaRPr lang="en-US" sz="2800" dirty="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Obrada, analiza i tumačenje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029200"/>
          </a:xfrm>
        </p:spPr>
        <p:txBody>
          <a:bodyPr/>
          <a:lstStyle/>
          <a:p>
            <a:r>
              <a:rPr lang="sr-Latn-RS" b="1" dirty="0" smtClean="0"/>
              <a:t>Šta je metod</a:t>
            </a:r>
            <a:r>
              <a:rPr lang="sr-Latn-RS" b="1" dirty="0" smtClean="0"/>
              <a:t>?</a:t>
            </a:r>
          </a:p>
          <a:p>
            <a:r>
              <a:rPr lang="sr-Latn-RS" b="1" dirty="0" smtClean="0"/>
              <a:t>Metod je </a:t>
            </a:r>
            <a:r>
              <a:rPr lang="sr-Latn-RS" i="1" dirty="0" smtClean="0"/>
              <a:t>način, put, pristup, postupak, procedura dolaska do cilja. </a:t>
            </a:r>
          </a:p>
          <a:p>
            <a:r>
              <a:rPr lang="en-US" b="1" dirty="0" err="1" smtClean="0"/>
              <a:t>Nau</a:t>
            </a:r>
            <a:r>
              <a:rPr lang="sr-Latn-RS" b="1" dirty="0" smtClean="0"/>
              <a:t>čni m</a:t>
            </a:r>
            <a:r>
              <a:rPr lang="sr-Latn-RS" b="1" dirty="0" smtClean="0"/>
              <a:t>etod </a:t>
            </a:r>
            <a:r>
              <a:rPr lang="sr-Latn-RS" dirty="0" smtClean="0"/>
              <a:t>je </a:t>
            </a:r>
            <a:r>
              <a:rPr lang="sr-Latn-RS" i="1" dirty="0" smtClean="0"/>
              <a:t>opšti, </a:t>
            </a:r>
            <a:r>
              <a:rPr lang="sr-Latn-RS" i="1" dirty="0" smtClean="0"/>
              <a:t>ustaljeni i provereni naučni pristup </a:t>
            </a:r>
            <a:r>
              <a:rPr lang="sr-Latn-RS" i="1" dirty="0"/>
              <a:t>problemima i dolaska do </a:t>
            </a:r>
            <a:r>
              <a:rPr lang="sr-Latn-RS" i="1" dirty="0" smtClean="0"/>
              <a:t>pouzdanog </a:t>
            </a:r>
            <a:r>
              <a:rPr lang="sr-Latn-RS" i="1" dirty="0"/>
              <a:t>i valjanog </a:t>
            </a:r>
            <a:r>
              <a:rPr lang="sr-Latn-RS" i="1" dirty="0" smtClean="0"/>
              <a:t>saznanja.</a:t>
            </a:r>
            <a:endParaRPr lang="sr-Latn-RS" dirty="0" smtClean="0"/>
          </a:p>
          <a:p>
            <a:r>
              <a:rPr lang="sr-Latn-RS" dirty="0" smtClean="0"/>
              <a:t>U </a:t>
            </a:r>
            <a:r>
              <a:rPr lang="sr-Latn-RS" i="1" dirty="0" smtClean="0"/>
              <a:t>psihologiji </a:t>
            </a:r>
            <a:r>
              <a:rPr lang="sr-Latn-RS" dirty="0" smtClean="0"/>
              <a:t>metod je </a:t>
            </a:r>
            <a:r>
              <a:rPr lang="sr-Latn-RS" i="1" dirty="0" smtClean="0"/>
              <a:t>najopštiji </a:t>
            </a:r>
            <a:r>
              <a:rPr lang="sr-Latn-RS" i="1" dirty="0" smtClean="0"/>
              <a:t>standardizovani način </a:t>
            </a:r>
            <a:r>
              <a:rPr lang="sr-Latn-RS" i="1" dirty="0" smtClean="0"/>
              <a:t>organizovanja istraživanja psihičke stvarnosti</a:t>
            </a:r>
            <a:r>
              <a:rPr lang="sr-Latn-RS" dirty="0" smtClean="0"/>
              <a:t>.</a:t>
            </a:r>
          </a:p>
          <a:p>
            <a:r>
              <a:rPr lang="sr-Latn-RS" dirty="0" smtClean="0"/>
              <a:t>U početku razvoja psihologije vodila se oštra borba oko toga koji je naučni metod </a:t>
            </a:r>
            <a:r>
              <a:rPr lang="sr-Latn-RS" dirty="0" smtClean="0"/>
              <a:t>primeren </a:t>
            </a:r>
            <a:r>
              <a:rPr lang="sr-Latn-RS" dirty="0" smtClean="0"/>
              <a:t>(samoposmatranje ili posmatranje, neeksperimentalno ili </a:t>
            </a:r>
            <a:r>
              <a:rPr lang="sr-Latn-RS" dirty="0" smtClean="0"/>
              <a:t>eksp.  </a:t>
            </a:r>
            <a:r>
              <a:rPr lang="sr-Latn-RS" dirty="0" smtClean="0"/>
              <a:t>istraživanje).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algn="ctr">
              <a:defRPr/>
            </a:pPr>
            <a:r>
              <a:rPr lang="sr-Latn-RS" dirty="0" smtClean="0"/>
              <a:t>NAUČNI METOD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METODI </a:t>
            </a:r>
            <a:r>
              <a:rPr lang="sr-Cyrl-CS" smtClean="0">
                <a:effectLst/>
              </a:rPr>
              <a:t>ISTRAŽIVANJA</a:t>
            </a:r>
            <a:r>
              <a:rPr lang="sr-Latn-RS" smtClean="0">
                <a:effectLst/>
              </a:rPr>
              <a:t>: KLASIFIKACIJA</a:t>
            </a:r>
            <a:endParaRPr>
              <a:effectLst/>
            </a:endParaRPr>
          </a:p>
        </p:txBody>
      </p:sp>
      <p:sp>
        <p:nvSpPr>
          <p:cNvPr id="1638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sr-Latn-RS" b="1" dirty="0" smtClean="0"/>
              <a:t>PREMA VRSTI PODATAKA</a:t>
            </a:r>
          </a:p>
          <a:p>
            <a:pPr eaLnBrk="1" hangingPunct="1">
              <a:defRPr/>
            </a:pPr>
            <a:r>
              <a:rPr lang="sr-Cyrl-CS" b="1" i="1" dirty="0" smtClean="0"/>
              <a:t>Introspekcija</a:t>
            </a:r>
            <a:r>
              <a:rPr lang="sr-Cyrl-CS" b="1" dirty="0" smtClean="0"/>
              <a:t> </a:t>
            </a:r>
            <a:endParaRPr lang="sr-Latn-RS" b="1" dirty="0" smtClean="0"/>
          </a:p>
          <a:p>
            <a:pPr eaLnBrk="1" hangingPunct="1">
              <a:defRPr/>
            </a:pPr>
            <a:r>
              <a:rPr lang="sr-Latn-RS" sz="2400" dirty="0" smtClean="0"/>
              <a:t>ograničeno psihofizičko samoposmatranje</a:t>
            </a:r>
          </a:p>
          <a:p>
            <a:pPr eaLnBrk="1" hangingPunct="1">
              <a:defRPr/>
            </a:pPr>
            <a:r>
              <a:rPr lang="sr-Latn-CS" sz="2400" dirty="0"/>
              <a:t>s</a:t>
            </a:r>
            <a:r>
              <a:rPr lang="sr-Latn-CS" sz="2400" dirty="0" smtClean="0"/>
              <a:t>istematsko samoposmatranje</a:t>
            </a:r>
            <a:endParaRPr lang="sr-Latn-RS" sz="2400" dirty="0" smtClean="0"/>
          </a:p>
          <a:p>
            <a:pPr eaLnBrk="1" hangingPunct="1">
              <a:defRPr/>
            </a:pPr>
            <a:r>
              <a:rPr lang="sr-Latn-RS" sz="2400" dirty="0" smtClean="0"/>
              <a:t>fenomenološki metod</a:t>
            </a:r>
          </a:p>
          <a:p>
            <a:pPr eaLnBrk="1" hangingPunct="1">
              <a:defRPr/>
            </a:pPr>
            <a:r>
              <a:rPr lang="sr-Latn-RS" sz="2400" b="1" i="1" dirty="0" smtClean="0"/>
              <a:t>Posmatranje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sz="2400" b="1" i="1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/>
          <a:lstStyle/>
          <a:p>
            <a:pPr eaLnBrk="1" hangingPunct="1"/>
            <a:r>
              <a:rPr lang="sr-Latn-CS" b="1" smtClean="0"/>
              <a:t>PREMA STEPENU KONTROLE VARIJABLI</a:t>
            </a:r>
          </a:p>
          <a:p>
            <a:pPr eaLnBrk="1" hangingPunct="1"/>
            <a:r>
              <a:rPr lang="sr-Latn-CS" b="1" i="1" smtClean="0"/>
              <a:t>Sistematsko neeksperimentalno istraživanje </a:t>
            </a:r>
            <a:r>
              <a:rPr lang="sr-Latn-CS" sz="2400" smtClean="0"/>
              <a:t>(kontrolisano posmatranje, korelaciono istraživanje)</a:t>
            </a:r>
            <a:endParaRPr lang="en-US" sz="2400" smtClean="0"/>
          </a:p>
          <a:p>
            <a:pPr eaLnBrk="1" hangingPunct="1"/>
            <a:r>
              <a:rPr lang="sr-Latn-RS" b="1" i="1" smtClean="0"/>
              <a:t>Eksperiment</a:t>
            </a:r>
            <a:endParaRPr lang="sr-Cyrl-CS" b="1" i="1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sr-Cyrl-CS" dirty="0" smtClean="0"/>
              <a:t>“</a:t>
            </a:r>
            <a:r>
              <a:rPr lang="en-US" i="1" dirty="0" smtClean="0"/>
              <a:t>I</a:t>
            </a:r>
            <a:r>
              <a:rPr lang="sr-Cyrl-CS" i="1" dirty="0" smtClean="0"/>
              <a:t>ntro-spekcija</a:t>
            </a:r>
            <a:r>
              <a:rPr lang="sr-Cyrl-CS" dirty="0" smtClean="0"/>
              <a:t>”</a:t>
            </a:r>
            <a:endParaRPr lang="en-US" dirty="0" smtClean="0"/>
          </a:p>
          <a:p>
            <a:pPr eaLnBrk="1" hangingPunct="1"/>
            <a:r>
              <a:rPr lang="sr-Cyrl-CS" i="1" dirty="0" smtClean="0"/>
              <a:t>Samoposmatranje</a:t>
            </a:r>
            <a:r>
              <a:rPr lang="sr-Cyrl-CS" dirty="0" smtClean="0"/>
              <a:t> – brižljivo posmatranje i sistematsko i objektivno opisivanje vlastitih svesnih doživljaja.</a:t>
            </a:r>
            <a:endParaRPr lang="en-US" dirty="0" smtClean="0"/>
          </a:p>
          <a:p>
            <a:pPr eaLnBrk="1" hangingPunct="1"/>
            <a:r>
              <a:rPr lang="sr-Cyrl-CS" i="1" dirty="0" smtClean="0"/>
              <a:t>Osobenost</a:t>
            </a:r>
            <a:r>
              <a:rPr lang="sr-Cyrl-CS" dirty="0" smtClean="0"/>
              <a:t> </a:t>
            </a:r>
            <a:r>
              <a:rPr lang="sr-Cyrl-CS" dirty="0" smtClean="0"/>
              <a:t>metoda introspekcije – primenjuje se samo u </a:t>
            </a:r>
            <a:r>
              <a:rPr lang="sr-Cyrl-CS" dirty="0" smtClean="0"/>
              <a:t>psihologiji</a:t>
            </a:r>
            <a:r>
              <a:rPr lang="sr-Latn-RS" dirty="0" smtClean="0"/>
              <a:t>. Psihologija je jedina nauka koja je zainteresovana upravo za subjektivni doživljaj stvarnosti, a ne za različite aspekte i domene objektivne stvarnosti. </a:t>
            </a:r>
            <a:endParaRPr lang="en-US" dirty="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INTROSPEKCIJA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572000"/>
          </a:xfrm>
        </p:spPr>
        <p:txBody>
          <a:bodyPr/>
          <a:lstStyle/>
          <a:p>
            <a:r>
              <a:rPr lang="sr-Latn-RS" b="1" dirty="0" smtClean="0"/>
              <a:t>Metod impresije </a:t>
            </a:r>
            <a:r>
              <a:rPr lang="sr-Latn-RS" dirty="0" smtClean="0"/>
              <a:t>(metod ograničenog psihofizičkog samoposmatranja). Jednostavna draž (zvuk, svetlo, toplo/hladno itd.) i jednostavan odgovor (oseća/ne oseća, oset je snažniji/slabiji, prijatan/neprijatan).</a:t>
            </a:r>
          </a:p>
          <a:p>
            <a:r>
              <a:rPr lang="sr-Latn-RS" b="1" dirty="0" smtClean="0"/>
              <a:t>Sistematsko samoposmatranje </a:t>
            </a:r>
            <a:r>
              <a:rPr lang="sr-Latn-RS" dirty="0" smtClean="0"/>
              <a:t>(opis celokupnog toka i svih sadržaja svesti – oseta, opažaja, predstava, misli, osećanja).</a:t>
            </a:r>
          </a:p>
          <a:p>
            <a:r>
              <a:rPr lang="sr-Latn-RS" b="1" dirty="0" smtClean="0"/>
              <a:t>Fenomenološki metod </a:t>
            </a:r>
            <a:r>
              <a:rPr lang="sr-Latn-RS" dirty="0" smtClean="0"/>
              <a:t>(„naivno“ izveštavanje o pojavama i sadržajima svesti onako kako se doživljavaju u iskustvu, sa čitavim celinama i značenjem koje se pridaje objektima samoposmatranja)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Vrste introspekcije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54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4000" smtClean="0">
                <a:effectLst/>
              </a:rPr>
              <a:t>K</a:t>
            </a:r>
            <a:r>
              <a:rPr lang="sr-Latn-RS" sz="4000" smtClean="0">
                <a:effectLst/>
              </a:rPr>
              <a:t>ritike i ograničenja introspekcije</a:t>
            </a:r>
            <a:endParaRPr sz="4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4343400" cy="4572000"/>
          </a:xfrm>
        </p:spPr>
        <p:txBody>
          <a:bodyPr/>
          <a:lstStyle/>
          <a:p>
            <a:pPr eaLnBrk="1" hangingPunct="1"/>
            <a:r>
              <a:rPr lang="sr-Latn-RS" dirty="0" smtClean="0"/>
              <a:t>O</a:t>
            </a:r>
            <a:r>
              <a:rPr lang="sr-Cyrl-CS" dirty="0" smtClean="0"/>
              <a:t>graničenost</a:t>
            </a:r>
            <a:r>
              <a:rPr lang="sr-Latn-RS" dirty="0" smtClean="0"/>
              <a:t>/nepotpunost</a:t>
            </a:r>
          </a:p>
          <a:p>
            <a:pPr lvl="1" eaLnBrk="1" hangingPunct="1"/>
            <a:r>
              <a:rPr lang="sr-Cyrl-CS" dirty="0" smtClean="0"/>
              <a:t>nesvesne pojave </a:t>
            </a:r>
            <a:endParaRPr lang="sr-Latn-RS" dirty="0" smtClean="0"/>
          </a:p>
          <a:p>
            <a:pPr lvl="1" eaLnBrk="1" hangingPunct="1"/>
            <a:r>
              <a:rPr lang="sr-Cyrl-CS" dirty="0" smtClean="0"/>
              <a:t>deca </a:t>
            </a:r>
            <a:r>
              <a:rPr lang="sr-Latn-RS" dirty="0" smtClean="0"/>
              <a:t>	</a:t>
            </a:r>
          </a:p>
          <a:p>
            <a:pPr lvl="1" eaLnBrk="1" hangingPunct="1"/>
            <a:r>
              <a:rPr lang="sr-Cyrl-CS" dirty="0" smtClean="0"/>
              <a:t>MZL </a:t>
            </a:r>
            <a:endParaRPr lang="en-US" dirty="0" smtClean="0"/>
          </a:p>
          <a:p>
            <a:pPr eaLnBrk="1" hangingPunct="1"/>
            <a:r>
              <a:rPr lang="sr-Cyrl-CS" dirty="0" smtClean="0"/>
              <a:t>Nepouzdani podaci (subjektivnost)</a:t>
            </a:r>
            <a:endParaRPr lang="en-US" dirty="0" smtClean="0"/>
          </a:p>
          <a:p>
            <a:pPr eaLnBrk="1" hangingPunct="1"/>
            <a:r>
              <a:rPr lang="sr-Cyrl-CS" dirty="0" smtClean="0"/>
              <a:t>Siromaštvo jezika (u odnosu na misli)</a:t>
            </a:r>
            <a:endParaRPr lang="en-US" dirty="0" smtClean="0"/>
          </a:p>
          <a:p>
            <a:pPr eaLnBrk="1" hangingPunct="1"/>
            <a:r>
              <a:rPr lang="sr-Cyrl-CS" dirty="0" smtClean="0"/>
              <a:t>Ista osoba je i subjekt i </a:t>
            </a:r>
            <a:r>
              <a:rPr lang="sr-Cyrl-CS" dirty="0" smtClean="0"/>
              <a:t>objekt</a:t>
            </a:r>
            <a:r>
              <a:rPr lang="sr-Latn-RS" dirty="0" smtClean="0"/>
              <a:t> </a:t>
            </a:r>
            <a:endParaRPr lang="en-US" dirty="0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524000"/>
            <a:ext cx="4059238" cy="4572000"/>
          </a:xfrm>
        </p:spPr>
        <p:txBody>
          <a:bodyPr/>
          <a:lstStyle/>
          <a:p>
            <a:pPr eaLnBrk="1" hangingPunct="1"/>
            <a:r>
              <a:rPr lang="sr-Cyrl-CS" dirty="0" smtClean="0"/>
              <a:t>Menja predmet proučavanja</a:t>
            </a:r>
            <a:endParaRPr lang="en-US" dirty="0" smtClean="0"/>
          </a:p>
          <a:p>
            <a:pPr eaLnBrk="1" hangingPunct="1"/>
            <a:r>
              <a:rPr lang="sr-Cyrl-CS" dirty="0" smtClean="0"/>
              <a:t>Protivrečni rezultati</a:t>
            </a:r>
            <a:endParaRPr lang="en-US" dirty="0" smtClean="0"/>
          </a:p>
          <a:p>
            <a:pPr eaLnBrk="1" hangingPunct="1"/>
            <a:r>
              <a:rPr lang="sr-Cyrl-CS" dirty="0" smtClean="0"/>
              <a:t>Retrospekcija </a:t>
            </a:r>
            <a:r>
              <a:rPr lang="sr-Latn-RS" dirty="0" smtClean="0"/>
              <a:t>(izveštavanje kasni)</a:t>
            </a:r>
            <a:endParaRPr lang="en-US" dirty="0" smtClean="0"/>
          </a:p>
          <a:p>
            <a:pPr eaLnBrk="1" hangingPunct="1"/>
            <a:r>
              <a:rPr lang="sr-Cyrl-CS" dirty="0" smtClean="0"/>
              <a:t>Istražuje privatne (svesne) pojave</a:t>
            </a:r>
            <a:endParaRPr lang="en-US" dirty="0" smtClean="0"/>
          </a:p>
          <a:p>
            <a:pPr eaLnBrk="1" hangingPunct="1"/>
            <a:r>
              <a:rPr lang="sr-Cyrl-CS" dirty="0" smtClean="0"/>
              <a:t>Nenaučna (nema </a:t>
            </a:r>
            <a:r>
              <a:rPr lang="sr-Latn-RS" dirty="0" smtClean="0"/>
              <a:t>više </a:t>
            </a:r>
            <a:r>
              <a:rPr lang="sr-Cyrl-CS" dirty="0" smtClean="0"/>
              <a:t>nezavisnih </a:t>
            </a:r>
            <a:r>
              <a:rPr lang="sr-Cyrl-CS" dirty="0" smtClean="0"/>
              <a:t>posmatrača)</a:t>
            </a:r>
            <a:endParaRPr lang="en-US" dirty="0" smtClean="0"/>
          </a:p>
          <a:p>
            <a:pPr eaLnBrk="1" hangingPunct="1"/>
            <a:endParaRPr lang="sr-Cyrl-C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i="1" dirty="0" smtClean="0"/>
              <a:t>Jedino </a:t>
            </a:r>
            <a:r>
              <a:rPr lang="sr-Cyrl-CS" i="1" dirty="0" smtClean="0"/>
              <a:t>introspekcijom </a:t>
            </a:r>
            <a:r>
              <a:rPr lang="sr-Latn-RS" dirty="0" smtClean="0"/>
              <a:t>se </a:t>
            </a:r>
            <a:r>
              <a:rPr lang="sr-Cyrl-CS" dirty="0" smtClean="0"/>
              <a:t>mogu </a:t>
            </a:r>
            <a:r>
              <a:rPr lang="sr-Cyrl-CS" dirty="0" smtClean="0"/>
              <a:t>ispitati neke </a:t>
            </a:r>
            <a:r>
              <a:rPr lang="sr-Cyrl-CS" i="1" dirty="0" smtClean="0"/>
              <a:t>važne subjektivne pojave </a:t>
            </a:r>
            <a:r>
              <a:rPr lang="sr-Cyrl-CS" dirty="0" smtClean="0"/>
              <a:t>(svest o sebi, stavovi, snovi, planovi, sećanja, </a:t>
            </a:r>
            <a:r>
              <a:rPr lang="sr-Latn-RS" dirty="0" smtClean="0"/>
              <a:t>fantazije, iluzije, </a:t>
            </a:r>
            <a:r>
              <a:rPr lang="sr-Cyrl-CS" dirty="0" smtClean="0"/>
              <a:t>sudovi, osećanja itd.) koje nesumnjivo </a:t>
            </a:r>
            <a:r>
              <a:rPr lang="sr-Cyrl-CS" dirty="0" smtClean="0"/>
              <a:t>postoje</a:t>
            </a:r>
            <a:r>
              <a:rPr lang="sr-Latn-RS" dirty="0" smtClean="0"/>
              <a:t>, a koje nisu dostupne ni jednoj drugom naučnom metodu</a:t>
            </a:r>
            <a:r>
              <a:rPr lang="sr-Cyrl-CS" dirty="0" smtClean="0"/>
              <a:t>. </a:t>
            </a:r>
            <a:endParaRPr lang="en-US" dirty="0" smtClean="0"/>
          </a:p>
          <a:p>
            <a:pPr eaLnBrk="1" hangingPunct="1"/>
            <a:r>
              <a:rPr lang="sr-Cyrl-CS" i="1" dirty="0" smtClean="0"/>
              <a:t>Samo </a:t>
            </a:r>
            <a:r>
              <a:rPr lang="sr-Latn-RS" i="1" dirty="0" smtClean="0"/>
              <a:t>spoljašnje </a:t>
            </a:r>
            <a:r>
              <a:rPr lang="sr-Cyrl-CS" i="1" dirty="0" smtClean="0"/>
              <a:t>ponašanje </a:t>
            </a:r>
            <a:r>
              <a:rPr lang="sr-Cyrl-CS" dirty="0" smtClean="0"/>
              <a:t>ličnosti (često čudno</a:t>
            </a:r>
            <a:r>
              <a:rPr lang="sr-Latn-RS" dirty="0" smtClean="0"/>
              <a:t>, neobjašnjivo</a:t>
            </a:r>
            <a:r>
              <a:rPr lang="sr-Cyrl-CS" dirty="0" smtClean="0"/>
              <a:t>), postaje </a:t>
            </a:r>
            <a:r>
              <a:rPr lang="sr-Cyrl-CS" i="1" dirty="0" smtClean="0"/>
              <a:t>razumljivije</a:t>
            </a:r>
            <a:r>
              <a:rPr lang="sr-Cyrl-CS" dirty="0" smtClean="0"/>
              <a:t> </a:t>
            </a:r>
            <a:r>
              <a:rPr lang="sr-Latn-RS" dirty="0" smtClean="0"/>
              <a:t>tek onda </a:t>
            </a:r>
            <a:r>
              <a:rPr lang="sr-Cyrl-CS" dirty="0" smtClean="0"/>
              <a:t>kada </a:t>
            </a:r>
            <a:r>
              <a:rPr lang="sr-Cyrl-CS" dirty="0" smtClean="0"/>
              <a:t>upoznamo subjektivni doživljaj koji mu stoji u </a:t>
            </a:r>
            <a:r>
              <a:rPr lang="sr-Cyrl-CS" dirty="0" smtClean="0"/>
              <a:t>osnovi</a:t>
            </a:r>
            <a:r>
              <a:rPr lang="sr-Latn-RS" dirty="0" smtClean="0"/>
              <a:t>, a koji se može otkriti jedino metodom samoposmatranja</a:t>
            </a:r>
            <a:r>
              <a:rPr lang="sr-Cyrl-CS" dirty="0" smtClean="0"/>
              <a:t>.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smtClean="0"/>
              <a:t>Vrednost introspekcije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b="1" dirty="0" smtClean="0"/>
              <a:t>Posmatranje</a:t>
            </a:r>
            <a:r>
              <a:rPr lang="sr-Cyrl-CS" dirty="0" smtClean="0"/>
              <a:t> je plansko, sistematsko i objektivno registrovanje i tumačenje spontanih pojava ponašanja dostupnih većem broju posmatrača. </a:t>
            </a:r>
            <a:endParaRPr lang="en-US" dirty="0" smtClean="0"/>
          </a:p>
          <a:p>
            <a:pPr eaLnBrk="1" hangingPunct="1"/>
            <a:endParaRPr lang="sr-Latn-RS" dirty="0" smtClean="0"/>
          </a:p>
          <a:p>
            <a:pPr eaLnBrk="1" hangingPunct="1"/>
            <a:r>
              <a:rPr lang="sr-Cyrl-CS" dirty="0" smtClean="0"/>
              <a:t>Cilj</a:t>
            </a:r>
            <a:r>
              <a:rPr lang="sr-Latn-RS" dirty="0" smtClean="0"/>
              <a:t> posmatranja (dvojak)</a:t>
            </a:r>
            <a:r>
              <a:rPr lang="sr-Cyrl-CS" dirty="0" smtClean="0"/>
              <a:t>: </a:t>
            </a:r>
            <a:endParaRPr lang="sr-Latn-RS" dirty="0"/>
          </a:p>
          <a:p>
            <a:pPr eaLnBrk="1" hangingPunct="1"/>
            <a:r>
              <a:rPr lang="sr-Cyrl-CS" dirty="0" smtClean="0"/>
              <a:t>Opis </a:t>
            </a:r>
            <a:r>
              <a:rPr lang="sr-Cyrl-CS" i="1" dirty="0" smtClean="0"/>
              <a:t>karakteristika ponašanja </a:t>
            </a:r>
            <a:r>
              <a:rPr lang="sr-Cyrl-CS" dirty="0" smtClean="0"/>
              <a:t>i njegovih </a:t>
            </a:r>
            <a:r>
              <a:rPr lang="sr-Cyrl-CS" dirty="0" smtClean="0"/>
              <a:t>zakonitosti</a:t>
            </a:r>
            <a:endParaRPr lang="sr-Latn-RS" dirty="0"/>
          </a:p>
          <a:p>
            <a:pPr eaLnBrk="1" hangingPunct="1"/>
            <a:r>
              <a:rPr lang="sr-Cyrl-CS" i="1" dirty="0" smtClean="0"/>
              <a:t>Otkrivanje</a:t>
            </a:r>
            <a:r>
              <a:rPr lang="sr-Cyrl-CS" dirty="0" smtClean="0"/>
              <a:t> </a:t>
            </a:r>
            <a:r>
              <a:rPr lang="sr-Cyrl-CS" dirty="0" smtClean="0"/>
              <a:t>(zaključivanjem) </a:t>
            </a:r>
            <a:r>
              <a:rPr lang="sr-Cyrl-CS" i="1" dirty="0" smtClean="0"/>
              <a:t>skrivenih dispozicija </a:t>
            </a:r>
            <a:r>
              <a:rPr lang="sr-Cyrl-CS" dirty="0" smtClean="0"/>
              <a:t>i </a:t>
            </a:r>
            <a:r>
              <a:rPr lang="sr-Latn-RS" dirty="0" smtClean="0"/>
              <a:t>unutrašnjih psihičkih </a:t>
            </a:r>
            <a:r>
              <a:rPr lang="sr-Cyrl-CS" dirty="0" smtClean="0"/>
              <a:t>struktura  </a:t>
            </a:r>
            <a:r>
              <a:rPr lang="sr-Latn-RS" dirty="0" smtClean="0"/>
              <a:t>na osnovu opaženih pojava ponašanja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/>
            <a:endParaRPr lang="sr-Cyrl-C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sz="3600" smtClean="0"/>
              <a:t>SISTEMATSKO NEEKSPERIMENTALNO ISTRAŽIVANJE - POSMATRANJE</a:t>
            </a:r>
            <a:endParaRPr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dirty="0" smtClean="0"/>
              <a:t>Vrste </a:t>
            </a:r>
            <a:r>
              <a:rPr lang="sr-Cyrl-CS" dirty="0" smtClean="0"/>
              <a:t>posmatranja</a:t>
            </a:r>
            <a:endParaRPr lang="sr-Latn-RS" dirty="0"/>
          </a:p>
          <a:p>
            <a:pPr eaLnBrk="1" hangingPunct="1">
              <a:defRPr/>
            </a:pPr>
            <a:r>
              <a:rPr lang="sr-Cyrl-CS" i="1" dirty="0" smtClean="0"/>
              <a:t>Prigodno</a:t>
            </a:r>
            <a:r>
              <a:rPr lang="sr-Cyrl-CS" i="1" dirty="0" smtClean="0"/>
              <a:t>, </a:t>
            </a:r>
            <a:r>
              <a:rPr lang="sr-Cyrl-CS" i="1" dirty="0" smtClean="0"/>
              <a:t>naturalističko</a:t>
            </a:r>
            <a:r>
              <a:rPr lang="sr-Latn-RS" i="1" dirty="0" smtClean="0"/>
              <a:t>, terensko posmatranje pojava</a:t>
            </a:r>
            <a:r>
              <a:rPr lang="sr-Cyrl-CS" i="1" dirty="0" smtClean="0"/>
              <a:t> </a:t>
            </a:r>
            <a:r>
              <a:rPr lang="sr-Latn-RS" dirty="0" smtClean="0"/>
              <a:t>(golim okom, u prirodnim uslovima, onako kako se prirodno </a:t>
            </a:r>
            <a:r>
              <a:rPr lang="sr-Latn-RS" dirty="0" smtClean="0"/>
              <a:t>javljaju) i</a:t>
            </a:r>
            <a:r>
              <a:rPr lang="sr-Latn-RS" i="1" dirty="0" smtClean="0"/>
              <a:t> u</a:t>
            </a:r>
            <a:r>
              <a:rPr lang="sr-Cyrl-CS" i="1" dirty="0" smtClean="0"/>
              <a:t>z </a:t>
            </a:r>
            <a:r>
              <a:rPr lang="sr-Cyrl-CS" i="1" dirty="0" smtClean="0"/>
              <a:t>pomoć instrumenta</a:t>
            </a:r>
            <a:r>
              <a:rPr lang="sr-Latn-RS" i="1" dirty="0" smtClean="0"/>
              <a:t> </a:t>
            </a:r>
            <a:r>
              <a:rPr lang="sr-Latn-RS" dirty="0" smtClean="0"/>
              <a:t>(štoperica, diktafon, filmska kamera, </a:t>
            </a:r>
            <a:r>
              <a:rPr lang="sr-Latn-RS" dirty="0" smtClean="0"/>
              <a:t>poligraf)</a:t>
            </a:r>
            <a:endParaRPr lang="sr-Latn-RS" dirty="0"/>
          </a:p>
          <a:p>
            <a:pPr marL="0" indent="0" eaLnBrk="1" hangingPunct="1">
              <a:buNone/>
              <a:defRPr/>
            </a:pPr>
            <a:endParaRPr lang="sr-Latn-RS" dirty="0" smtClean="0"/>
          </a:p>
          <a:p>
            <a:pPr eaLnBrk="1" hangingPunct="1">
              <a:defRPr/>
            </a:pPr>
            <a:r>
              <a:rPr lang="sr-Cyrl-CS" i="1" dirty="0" smtClean="0"/>
              <a:t>Sa </a:t>
            </a:r>
            <a:r>
              <a:rPr lang="sr-Cyrl-CS" i="1" dirty="0" smtClean="0"/>
              <a:t>učešćem </a:t>
            </a:r>
            <a:r>
              <a:rPr lang="sr-Cyrl-CS" dirty="0" smtClean="0"/>
              <a:t>i </a:t>
            </a:r>
            <a:r>
              <a:rPr lang="sr-Cyrl-CS" i="1" dirty="0" smtClean="0"/>
              <a:t>bez učešća</a:t>
            </a:r>
            <a:r>
              <a:rPr lang="sr-Latn-RS" i="1" dirty="0" smtClean="0"/>
              <a:t> </a:t>
            </a:r>
            <a:r>
              <a:rPr lang="sr-Latn-RS" dirty="0" smtClean="0"/>
              <a:t>(odlike, prednosti i </a:t>
            </a:r>
            <a:r>
              <a:rPr lang="sr-Latn-RS" dirty="0" smtClean="0"/>
              <a:t>mane)</a:t>
            </a:r>
            <a:endParaRPr lang="sr-Latn-RS" dirty="0"/>
          </a:p>
          <a:p>
            <a:pPr eaLnBrk="1" hangingPunct="1">
              <a:defRPr/>
            </a:pPr>
            <a:endParaRPr lang="sr-Latn-RS" i="1" dirty="0" smtClean="0"/>
          </a:p>
          <a:p>
            <a:pPr eaLnBrk="1" hangingPunct="1">
              <a:defRPr/>
            </a:pPr>
            <a:r>
              <a:rPr lang="sr-Cyrl-CS" i="1" dirty="0" smtClean="0"/>
              <a:t>Strukturisano</a:t>
            </a:r>
            <a:r>
              <a:rPr lang="sr-Cyrl-CS" dirty="0" smtClean="0"/>
              <a:t> </a:t>
            </a:r>
            <a:r>
              <a:rPr lang="sr-Cyrl-CS" dirty="0" smtClean="0"/>
              <a:t>i </a:t>
            </a:r>
            <a:r>
              <a:rPr lang="sr-Cyrl-CS" i="1" dirty="0" smtClean="0"/>
              <a:t>nestrukturisano</a:t>
            </a:r>
            <a:r>
              <a:rPr lang="sr-Latn-RS" dirty="0" smtClean="0"/>
              <a:t> (kada se primenjuje, razlike, prednosti i mane)</a:t>
            </a:r>
            <a:endParaRPr lang="en-US" dirty="0" smtClean="0"/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Cyrl-CS" dirty="0" smtClean="0">
                <a:effectLst/>
              </a:rPr>
              <a:t>P</a:t>
            </a:r>
            <a:r>
              <a:rPr lang="sr-Latn-RS" dirty="0" smtClean="0">
                <a:effectLst/>
              </a:rPr>
              <a:t>osmatranje: vrste</a:t>
            </a:r>
            <a:endParaRPr dirty="0"/>
          </a:p>
        </p:txBody>
      </p:sp>
      <p:sp>
        <p:nvSpPr>
          <p:cNvPr id="22532" name="Content Placeholder 3"/>
          <p:cNvSpPr>
            <a:spLocks noGrp="1"/>
          </p:cNvSpPr>
          <p:nvPr>
            <p:ph sz="half" idx="4294967295"/>
          </p:nvPr>
        </p:nvSpPr>
        <p:spPr>
          <a:xfrm>
            <a:off x="9190038" y="5715000"/>
            <a:ext cx="182562" cy="381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253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smtClean="0"/>
              <a:t>Istraživanje započinje </a:t>
            </a:r>
            <a:r>
              <a:rPr lang="sr-Cyrl-CS" i="1" smtClean="0"/>
              <a:t>formulacijom problema</a:t>
            </a:r>
            <a:r>
              <a:rPr lang="sr-Cyrl-CS" smtClean="0"/>
              <a:t>, određivanjem </a:t>
            </a:r>
            <a:r>
              <a:rPr lang="sr-Cyrl-CS" i="1" smtClean="0"/>
              <a:t>cilja</a:t>
            </a:r>
            <a:r>
              <a:rPr lang="sr-Cyrl-CS" smtClean="0"/>
              <a:t> istraživanja, definisanjem osnovnih </a:t>
            </a:r>
            <a:r>
              <a:rPr lang="sr-Cyrl-CS" i="1" smtClean="0"/>
              <a:t>varijabli</a:t>
            </a:r>
            <a:r>
              <a:rPr lang="sr-Cyrl-CS" smtClean="0"/>
              <a:t>, nastavlja se ekspliciranjem </a:t>
            </a:r>
            <a:r>
              <a:rPr lang="sr-Cyrl-CS" i="1" smtClean="0"/>
              <a:t>hipoteza</a:t>
            </a:r>
            <a:r>
              <a:rPr lang="sr-Cyrl-CS" smtClean="0"/>
              <a:t>, zatim sledi izbor </a:t>
            </a:r>
            <a:r>
              <a:rPr lang="sr-Cyrl-CS" i="1" smtClean="0"/>
              <a:t>uzorka</a:t>
            </a:r>
            <a:r>
              <a:rPr lang="sr-Cyrl-CS" smtClean="0"/>
              <a:t>, </a:t>
            </a:r>
            <a:r>
              <a:rPr lang="sr-Cyrl-CS" i="1" smtClean="0"/>
              <a:t>metoda i tehnika </a:t>
            </a:r>
            <a:r>
              <a:rPr lang="sr-Cyrl-CS" smtClean="0"/>
              <a:t>istraživanja, pa onda faza </a:t>
            </a:r>
            <a:r>
              <a:rPr lang="sr-Cyrl-CS" i="1" smtClean="0"/>
              <a:t>izvođenja</a:t>
            </a:r>
            <a:r>
              <a:rPr lang="sr-Cyrl-CS" smtClean="0"/>
              <a:t> istraživanja, zatim, faza </a:t>
            </a:r>
            <a:r>
              <a:rPr lang="sr-Cyrl-CS" i="1" smtClean="0"/>
              <a:t>obrade</a:t>
            </a:r>
            <a:r>
              <a:rPr lang="sr-Cyrl-CS" smtClean="0"/>
              <a:t>, i, najzad, </a:t>
            </a:r>
            <a:r>
              <a:rPr lang="sr-Cyrl-CS" i="1" smtClean="0"/>
              <a:t>tumačenja dobijenih rezultata</a:t>
            </a:r>
            <a:r>
              <a:rPr lang="sr-Cyrl-CS" smtClean="0"/>
              <a:t> i pisanjem </a:t>
            </a:r>
            <a:r>
              <a:rPr lang="sr-Cyrl-CS" i="1" smtClean="0"/>
              <a:t>izveštaja</a:t>
            </a:r>
            <a:r>
              <a:rPr lang="sr-Cyrl-CS" smtClean="0"/>
              <a:t>.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4000">
                <a:effectLst/>
              </a:rPr>
              <a:t>TOK NAUČNOG ISTRAŽIVANJA: OD PROBLEMA DO </a:t>
            </a:r>
            <a:r>
              <a:rPr sz="4000" smtClean="0">
                <a:effectLst/>
              </a:rPr>
              <a:t>RE</a:t>
            </a:r>
            <a:r>
              <a:rPr lang="sr-Latn-RS" sz="4000" smtClean="0">
                <a:effectLst/>
              </a:rPr>
              <a:t>ŠENJA</a:t>
            </a:r>
            <a:endParaRPr sz="400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sr-Cyrl-CS" dirty="0" smtClean="0">
                <a:effectLst/>
              </a:rPr>
              <a:t>P</a:t>
            </a:r>
            <a:r>
              <a:rPr lang="sr-Latn-RS" dirty="0" smtClean="0">
                <a:effectLst/>
              </a:rPr>
              <a:t>osmatranje: prednosti i nedostaci</a:t>
            </a:r>
            <a:endParaRPr dirty="0"/>
          </a:p>
        </p:txBody>
      </p:sp>
      <p:sp>
        <p:nvSpPr>
          <p:cNvPr id="23555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/>
          <a:lstStyle/>
          <a:p>
            <a:pPr eaLnBrk="1" hangingPunct="1"/>
            <a:r>
              <a:rPr lang="sr-Cyrl-CS" b="1" dirty="0" smtClean="0"/>
              <a:t>Prednosti</a:t>
            </a:r>
            <a:r>
              <a:rPr lang="sr-Cyrl-CS" dirty="0" smtClean="0"/>
              <a:t> </a:t>
            </a:r>
            <a:r>
              <a:rPr lang="sr-Latn-RS" dirty="0" smtClean="0"/>
              <a:t>jer </a:t>
            </a:r>
            <a:r>
              <a:rPr lang="sr-Cyrl-CS" dirty="0" smtClean="0"/>
              <a:t>istražuje</a:t>
            </a:r>
            <a:r>
              <a:rPr lang="sr-Latn-RS" dirty="0" smtClean="0"/>
              <a:t>:</a:t>
            </a:r>
          </a:p>
          <a:p>
            <a:pPr eaLnBrk="1" hangingPunct="1"/>
            <a:r>
              <a:rPr lang="sr-Cyrl-CS" dirty="0" smtClean="0"/>
              <a:t>ono </a:t>
            </a:r>
            <a:r>
              <a:rPr lang="sr-Cyrl-CS" dirty="0" smtClean="0"/>
              <a:t>što čovek stvarno čini a ne samo ono što misli</a:t>
            </a:r>
            <a:r>
              <a:rPr lang="sr-Latn-RS" dirty="0" smtClean="0"/>
              <a:t> ili veruje</a:t>
            </a:r>
            <a:r>
              <a:rPr lang="sr-Cyrl-CS" dirty="0" smtClean="0"/>
              <a:t>. </a:t>
            </a:r>
            <a:endParaRPr lang="sr-Latn-RS" dirty="0"/>
          </a:p>
          <a:p>
            <a:pPr eaLnBrk="1" hangingPunct="1"/>
            <a:r>
              <a:rPr lang="sr-Latn-RS" dirty="0" smtClean="0"/>
              <a:t>decu</a:t>
            </a:r>
            <a:r>
              <a:rPr lang="sr-Latn-RS" dirty="0" smtClean="0"/>
              <a:t>, </a:t>
            </a:r>
            <a:r>
              <a:rPr lang="sr-Latn-RS" dirty="0" smtClean="0"/>
              <a:t>životinje</a:t>
            </a:r>
          </a:p>
          <a:p>
            <a:pPr eaLnBrk="1" hangingPunct="1"/>
            <a:r>
              <a:rPr lang="sr-Latn-RS" dirty="0" smtClean="0"/>
              <a:t>nesvesne </a:t>
            </a:r>
            <a:r>
              <a:rPr lang="sr-Latn-RS" dirty="0" smtClean="0"/>
              <a:t>pojave</a:t>
            </a:r>
          </a:p>
          <a:p>
            <a:endParaRPr lang="en-US" dirty="0" smtClean="0"/>
          </a:p>
        </p:txBody>
      </p:sp>
      <p:sp>
        <p:nvSpPr>
          <p:cNvPr id="2355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/>
          <a:lstStyle/>
          <a:p>
            <a:pPr eaLnBrk="1" hangingPunct="1"/>
            <a:r>
              <a:rPr lang="sr-Cyrl-CS" b="1" dirty="0" smtClean="0"/>
              <a:t>Mane posmatranja</a:t>
            </a:r>
            <a:r>
              <a:rPr lang="sr-Latn-RS" b="1" dirty="0" smtClean="0"/>
              <a:t>:</a:t>
            </a:r>
          </a:p>
          <a:p>
            <a:pPr eaLnBrk="1" hangingPunct="1"/>
            <a:r>
              <a:rPr lang="sr-Cyrl-CS" dirty="0" smtClean="0"/>
              <a:t>ograničenost </a:t>
            </a:r>
            <a:r>
              <a:rPr lang="sr-Cyrl-CS" dirty="0" smtClean="0"/>
              <a:t>na </a:t>
            </a:r>
            <a:r>
              <a:rPr lang="sr-Latn-RS" dirty="0" smtClean="0"/>
              <a:t>spolja vidljivo </a:t>
            </a:r>
            <a:r>
              <a:rPr lang="sr-Cyrl-CS" dirty="0" smtClean="0"/>
              <a:t>ponašanje</a:t>
            </a:r>
            <a:endParaRPr lang="sr-Latn-RS" dirty="0" smtClean="0"/>
          </a:p>
          <a:p>
            <a:pPr eaLnBrk="1" hangingPunct="1"/>
            <a:r>
              <a:rPr lang="sr-Cyrl-CS" dirty="0" smtClean="0"/>
              <a:t>problem </a:t>
            </a:r>
            <a:r>
              <a:rPr lang="sr-Cyrl-CS" dirty="0" smtClean="0"/>
              <a:t>tumačenja</a:t>
            </a:r>
            <a:r>
              <a:rPr lang="sr-Latn-RS" dirty="0" smtClean="0"/>
              <a:t> rezultata</a:t>
            </a:r>
            <a:r>
              <a:rPr lang="sr-Cyrl-CS" dirty="0" smtClean="0"/>
              <a:t>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6425" cy="4497388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/>
              <a:t>Eksperiment – naučni metod u kojem se namerno uvodi i sistematski </a:t>
            </a:r>
            <a:r>
              <a:rPr lang="sr-Cyrl-CS" sz="2800" dirty="0" smtClean="0"/>
              <a:t>menja </a:t>
            </a:r>
            <a:r>
              <a:rPr lang="sr-Cyrl-CS" sz="2800" dirty="0"/>
              <a:t>neka pojava (n. v.), da bi se izazvala, a onda registrovala i merila neka druga, izazvana pojava (z. v.), dok se ostali relevantni uslovi kontrolišu ili izoluju. 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 smtClean="0"/>
              <a:t>Organizacija </a:t>
            </a:r>
            <a:r>
              <a:rPr lang="sr-Cyrl-CS" sz="2800" dirty="0"/>
              <a:t>i funkcija eksperimenta – analitičko sredstvo za istraživanje tipa povezanosti dve varijable.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 smtClean="0"/>
              <a:t>Eksperimentalni </a:t>
            </a:r>
            <a:r>
              <a:rPr lang="sr-Cyrl-CS" sz="2800" dirty="0"/>
              <a:t>nacrt </a:t>
            </a:r>
            <a:r>
              <a:rPr lang="sr-Latn-RS" sz="2800" dirty="0" smtClean="0"/>
              <a:t>(varijable, procedura, kontrola)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 smtClean="0"/>
              <a:t>Tipovi </a:t>
            </a:r>
            <a:r>
              <a:rPr lang="sr-Cyrl-CS" sz="2800" dirty="0"/>
              <a:t>eksperimenta: sa jednom, dve i više grupa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 smtClean="0"/>
              <a:t>Primeri </a:t>
            </a:r>
            <a:r>
              <a:rPr lang="sr-Cyrl-CS" sz="2800" dirty="0"/>
              <a:t>eksperimenta s jednom (Milgramov) i s </a:t>
            </a:r>
            <a:r>
              <a:rPr lang="sr-Latn-RS" sz="2800" dirty="0" smtClean="0"/>
              <a:t>više</a:t>
            </a:r>
            <a:r>
              <a:rPr lang="sr-Cyrl-CS" sz="2800" dirty="0" smtClean="0"/>
              <a:t> grup</a:t>
            </a:r>
            <a:r>
              <a:rPr lang="sr-Latn-RS" sz="2800" dirty="0" smtClean="0"/>
              <a:t>a</a:t>
            </a:r>
            <a:r>
              <a:rPr lang="sr-Cyrl-CS" sz="2800" dirty="0" smtClean="0"/>
              <a:t> </a:t>
            </a:r>
            <a:r>
              <a:rPr lang="sr-Cyrl-CS" sz="2800" dirty="0"/>
              <a:t>(Bandurin)</a:t>
            </a:r>
            <a:endParaRPr lang="en-US" sz="2800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EKSPERIMENT</a:t>
            </a:r>
            <a:endParaRPr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EKSPERIMENT: PREDNOSTI I MANE</a:t>
            </a:r>
            <a:endParaRPr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59238" cy="4572000"/>
          </a:xfrm>
        </p:spPr>
        <p:txBody>
          <a:bodyPr/>
          <a:lstStyle/>
          <a:p>
            <a:pPr eaLnBrk="1" hangingPunct="1"/>
            <a:r>
              <a:rPr lang="sr-Cyrl-CS" b="1" dirty="0" smtClean="0"/>
              <a:t>Prednosti eksperimenta</a:t>
            </a:r>
            <a:endParaRPr lang="en-US" b="1" dirty="0" smtClean="0"/>
          </a:p>
          <a:p>
            <a:pPr lvl="1" eaLnBrk="1" hangingPunct="1"/>
            <a:r>
              <a:rPr lang="sr-Cyrl-CS" dirty="0" smtClean="0"/>
              <a:t>Eksperimentator bira vreme izvođenja</a:t>
            </a:r>
            <a:endParaRPr lang="en-US" dirty="0" smtClean="0"/>
          </a:p>
          <a:p>
            <a:pPr lvl="1" eaLnBrk="1" hangingPunct="1"/>
            <a:r>
              <a:rPr lang="sr-Cyrl-CS" dirty="0" smtClean="0"/>
              <a:t>Mogućnost ponavljanja (bilo gde i kada)</a:t>
            </a:r>
            <a:endParaRPr lang="en-US" dirty="0" smtClean="0"/>
          </a:p>
          <a:p>
            <a:pPr lvl="1" eaLnBrk="1" hangingPunct="1"/>
            <a:r>
              <a:rPr lang="sr-Cyrl-CS" dirty="0" smtClean="0"/>
              <a:t>Utvrđivanje kauzalnih veza 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59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sr-Cyrl-CS" b="1" dirty="0" smtClean="0"/>
              <a:t>Nedostaci eksperimenta</a:t>
            </a:r>
            <a:endParaRPr lang="en-US" b="1" dirty="0" smtClean="0"/>
          </a:p>
          <a:p>
            <a:pPr lvl="1" eaLnBrk="1" hangingPunct="1">
              <a:defRPr/>
            </a:pPr>
            <a:r>
              <a:rPr lang="sr-Cyrl-CS" dirty="0" smtClean="0"/>
              <a:t>Artificijelnost, nema generalizacije</a:t>
            </a:r>
            <a:endParaRPr lang="en-US" dirty="0" smtClean="0"/>
          </a:p>
          <a:p>
            <a:pPr lvl="1" eaLnBrk="1" hangingPunct="1">
              <a:defRPr/>
            </a:pPr>
            <a:r>
              <a:rPr lang="sr-Cyrl-CS" dirty="0" smtClean="0"/>
              <a:t>Neke pojave ne mogu da se menjaju</a:t>
            </a:r>
            <a:endParaRPr lang="en-US" dirty="0" smtClean="0"/>
          </a:p>
          <a:p>
            <a:pPr lvl="1" eaLnBrk="1" hangingPunct="1">
              <a:defRPr/>
            </a:pPr>
            <a:r>
              <a:rPr lang="sr-Cyrl-CS" dirty="0" smtClean="0"/>
              <a:t>Neke pojave nije etički menjati</a:t>
            </a:r>
            <a:endParaRPr lang="en-US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smtClean="0"/>
              <a:t>Svako istraživanje počinje određivanjem problema. </a:t>
            </a:r>
            <a:endParaRPr lang="en-US" smtClean="0"/>
          </a:p>
          <a:p>
            <a:pPr eaLnBrk="1" hangingPunct="1"/>
            <a:r>
              <a:rPr lang="en-US" smtClean="0"/>
              <a:t>Problem mo</a:t>
            </a:r>
            <a:r>
              <a:rPr lang="sr-Latn-RS" smtClean="0"/>
              <a:t>že da potiče iz neke teorije, prakse, iz ranijih istraživanja, iz potrebe da se popuni praznina u znanju neke oblasti.</a:t>
            </a:r>
            <a:endParaRPr lang="en-US" smtClean="0"/>
          </a:p>
          <a:p>
            <a:pPr eaLnBrk="1" hangingPunct="1"/>
            <a:r>
              <a:rPr lang="sr-Cyrl-CS" smtClean="0"/>
              <a:t>Formulacija problema mora biti:</a:t>
            </a:r>
            <a:endParaRPr lang="en-US" smtClean="0"/>
          </a:p>
          <a:p>
            <a:pPr lvl="1" eaLnBrk="1" hangingPunct="1"/>
            <a:r>
              <a:rPr lang="sr-Cyrl-CS" smtClean="0"/>
              <a:t>jasna, </a:t>
            </a:r>
            <a:endParaRPr lang="en-US" smtClean="0"/>
          </a:p>
          <a:p>
            <a:pPr lvl="1" eaLnBrk="1" hangingPunct="1"/>
            <a:r>
              <a:rPr lang="sr-Cyrl-CS" smtClean="0"/>
              <a:t>određena i </a:t>
            </a:r>
            <a:endParaRPr lang="en-US" smtClean="0"/>
          </a:p>
          <a:p>
            <a:pPr lvl="1" eaLnBrk="1" hangingPunct="1"/>
            <a:r>
              <a:rPr lang="sr-Cyrl-CS" smtClean="0"/>
              <a:t>precizna. </a:t>
            </a:r>
            <a:endParaRPr lang="en-US" smtClean="0"/>
          </a:p>
          <a:p>
            <a:pPr eaLnBrk="1" hangingPunct="1"/>
            <a:r>
              <a:rPr lang="sr-Cyrl-CS" smtClean="0"/>
              <a:t>Dobro definisan problem usmerava i olakšava istraživanje.</a:t>
            </a:r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Formulisanje problema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r-Cyrl-CS" dirty="0" smtClean="0"/>
          </a:p>
          <a:p>
            <a:pPr eaLnBrk="1" hangingPunct="1"/>
            <a:r>
              <a:rPr lang="sr-Cyrl-CS" dirty="0" smtClean="0"/>
              <a:t>Svako istraživanje mora da ima svoj cilj, svoju svrhu (neka su više fundamentalna, a neka više primenjena)</a:t>
            </a:r>
            <a:endParaRPr lang="en-US" dirty="0" smtClean="0"/>
          </a:p>
          <a:p>
            <a:pPr eaLnBrk="1" hangingPunct="1"/>
            <a:r>
              <a:rPr lang="sr-Cyrl-CS" dirty="0" smtClean="0"/>
              <a:t>Ciljevi istraživanja mogu biti: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sr-Cyrl-CS" dirty="0" smtClean="0"/>
              <a:t>Teorijski (“čisto” naučni)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sr-Cyrl-CS" dirty="0" smtClean="0"/>
              <a:t>Praktični cilj (primena)</a:t>
            </a:r>
            <a:endParaRPr lang="en-US" dirty="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Cilj istraživanja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 smtClean="0"/>
              <a:t>U </a:t>
            </a:r>
            <a:r>
              <a:rPr lang="sr-Cyrl-CS" sz="2800" dirty="0"/>
              <a:t>matematici, promenljiva veličina označena simbolom koji može da se zameni bilo kojim članom nekog skupa. 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 smtClean="0"/>
              <a:t>U </a:t>
            </a:r>
            <a:r>
              <a:rPr lang="sr-Cyrl-CS" sz="2800" dirty="0"/>
              <a:t>psihologiji i drugim društvenim naukama,  izvesna klasa pojava koje mogu da variraju (menjaju), odnosno pojavljuju u najmanje dva modaliteta (npr. </a:t>
            </a:r>
            <a:r>
              <a:rPr lang="sr-Latn-RS" sz="2800" dirty="0"/>
              <a:t>p</a:t>
            </a:r>
            <a:r>
              <a:rPr lang="sr-Cyrl-CS" sz="2800" dirty="0" smtClean="0"/>
              <a:t>ol</a:t>
            </a:r>
            <a:r>
              <a:rPr lang="sr-Latn-RS" sz="2800" dirty="0" smtClean="0"/>
              <a:t>, obrazovanje</a:t>
            </a:r>
            <a:r>
              <a:rPr lang="sr-Cyrl-CS" sz="2800" dirty="0" smtClean="0"/>
              <a:t> </a:t>
            </a:r>
            <a:r>
              <a:rPr lang="sr-Cyrl-CS" sz="2800" dirty="0"/>
              <a:t>ispitanika). 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b="1" i="1" dirty="0" smtClean="0"/>
              <a:t>Varijabla</a:t>
            </a:r>
            <a:r>
              <a:rPr lang="sr-Cyrl-CS" sz="2800" dirty="0" smtClean="0"/>
              <a:t> </a:t>
            </a:r>
            <a:r>
              <a:rPr lang="sr-Cyrl-CS" sz="2800" dirty="0"/>
              <a:t>je, dakle, </a:t>
            </a:r>
            <a:r>
              <a:rPr lang="sr-Cyrl-CS" sz="2800" i="1" dirty="0"/>
              <a:t>promenljiva veličina </a:t>
            </a:r>
            <a:r>
              <a:rPr lang="sr-Cyrl-CS" sz="2800" i="1" dirty="0" smtClean="0"/>
              <a:t>koja</a:t>
            </a:r>
            <a:r>
              <a:rPr lang="sr-Cyrl-CS" sz="2800" dirty="0" smtClean="0"/>
              <a:t> </a:t>
            </a:r>
            <a:r>
              <a:rPr lang="sr-Cyrl-CS" sz="2800" i="1" dirty="0"/>
              <a:t>raste ili opada, </a:t>
            </a:r>
            <a:r>
              <a:rPr lang="sr-Cyrl-CS" sz="2800" i="1" dirty="0" smtClean="0"/>
              <a:t>kontinuirano </a:t>
            </a:r>
            <a:r>
              <a:rPr lang="sr-Cyrl-CS" sz="2800" dirty="0" smtClean="0"/>
              <a:t>(</a:t>
            </a:r>
            <a:r>
              <a:rPr lang="sr-Latn-RS" sz="2800" dirty="0" smtClean="0"/>
              <a:t>na bezbroj načina)</a:t>
            </a:r>
            <a:r>
              <a:rPr lang="sr-Cyrl-CS" sz="2800" i="1" dirty="0" smtClean="0"/>
              <a:t> </a:t>
            </a:r>
            <a:r>
              <a:rPr lang="sr-Cyrl-CS" sz="2800" i="1" dirty="0"/>
              <a:t>ili </a:t>
            </a:r>
            <a:r>
              <a:rPr lang="sr-Cyrl-CS" sz="2800" i="1" dirty="0" smtClean="0"/>
              <a:t>diskontinuirano</a:t>
            </a:r>
            <a:r>
              <a:rPr lang="sr-Latn-RS" sz="2800" i="1" dirty="0" smtClean="0"/>
              <a:t> </a:t>
            </a:r>
            <a:r>
              <a:rPr lang="sr-Latn-RS" sz="2800" dirty="0" smtClean="0"/>
              <a:t>(na ograničeni broj načina varira)</a:t>
            </a:r>
            <a:r>
              <a:rPr lang="sr-Cyrl-CS" sz="2800" dirty="0" smtClean="0"/>
              <a:t>. 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800" dirty="0" smtClean="0"/>
              <a:t>Definisanje </a:t>
            </a:r>
            <a:r>
              <a:rPr lang="sr-Cyrl-CS" sz="2800" dirty="0"/>
              <a:t>svih varijabli (empirijsko, po mogućstvu operacionalno). </a:t>
            </a:r>
            <a:endParaRPr lang="en-US" sz="2800" dirty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Varijable - pojam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r-Latn-RS" sz="24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 smtClean="0"/>
              <a:t>Prema </a:t>
            </a:r>
            <a:r>
              <a:rPr lang="sr-Cyrl-CS" sz="2400" b="1" dirty="0"/>
              <a:t>sadržini</a:t>
            </a:r>
            <a:r>
              <a:rPr lang="sr-Cyrl-CS" sz="2400" dirty="0"/>
              <a:t> razlikuju se tri vrste varijabli: </a:t>
            </a:r>
            <a:endParaRPr lang="en-US" sz="2400" dirty="0"/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sr-Cyrl-CS" sz="2200" dirty="0" smtClean="0"/>
              <a:t>Stimulus </a:t>
            </a:r>
            <a:r>
              <a:rPr lang="sr-Cyrl-CS" sz="2200" dirty="0"/>
              <a:t>varijable  (</a:t>
            </a:r>
            <a:r>
              <a:rPr lang="sr-Cyrl-CS" sz="2200" b="1" i="1" dirty="0" smtClean="0"/>
              <a:t>S</a:t>
            </a:r>
            <a:r>
              <a:rPr lang="sr-Cyrl-CS" sz="2200" dirty="0" smtClean="0"/>
              <a:t>, </a:t>
            </a:r>
            <a:r>
              <a:rPr lang="sr-Cyrl-CS" sz="2200" dirty="0"/>
              <a:t>spoljašnja draž, zvuk, </a:t>
            </a:r>
            <a:r>
              <a:rPr lang="sr-Cyrl-CS" sz="2200" dirty="0" smtClean="0"/>
              <a:t>svetlo</a:t>
            </a:r>
            <a:r>
              <a:rPr lang="sr-Latn-RS" sz="2200" dirty="0" smtClean="0"/>
              <a:t>; rat</a:t>
            </a:r>
            <a:r>
              <a:rPr lang="sr-Cyrl-CS" sz="2200" dirty="0" smtClean="0"/>
              <a:t>). </a:t>
            </a:r>
            <a:endParaRPr lang="en-US" sz="2200" dirty="0"/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sr-Cyrl-CS" sz="2200" dirty="0" smtClean="0"/>
              <a:t>Bihejvioralne </a:t>
            </a:r>
            <a:r>
              <a:rPr lang="sr-Cyrl-CS" sz="2200" dirty="0"/>
              <a:t>(</a:t>
            </a:r>
            <a:r>
              <a:rPr lang="sr-Cyrl-CS" sz="2200" b="1" i="1" dirty="0"/>
              <a:t>R</a:t>
            </a:r>
            <a:r>
              <a:rPr lang="sr-Cyrl-CS" sz="2200" dirty="0"/>
              <a:t>, reakcije ili obrasci ponašanja).</a:t>
            </a:r>
            <a:endParaRPr lang="en-US" sz="2200" dirty="0"/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sr-Cyrl-CS" sz="2200" dirty="0" smtClean="0"/>
              <a:t>Organizmičke </a:t>
            </a:r>
            <a:r>
              <a:rPr lang="sr-Cyrl-CS" sz="2200" dirty="0"/>
              <a:t>ili </a:t>
            </a:r>
            <a:r>
              <a:rPr lang="sr-Cyrl-CS" sz="2200" b="1" i="1" dirty="0"/>
              <a:t>O</a:t>
            </a:r>
            <a:r>
              <a:rPr lang="sr-Cyrl-CS" sz="2200" dirty="0"/>
              <a:t> varijable (fiziološki procesi, sposobnosti, psihička stanja). </a:t>
            </a:r>
            <a:endParaRPr lang="en-US" sz="2200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sr-Latn-RS" sz="24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 smtClean="0"/>
              <a:t>Prema </a:t>
            </a:r>
            <a:r>
              <a:rPr lang="sr-Cyrl-CS" sz="2400" b="1" dirty="0"/>
              <a:t>funkciji</a:t>
            </a:r>
            <a:r>
              <a:rPr lang="sr-Cyrl-CS" sz="2400" dirty="0"/>
              <a:t> u istraživanju: </a:t>
            </a:r>
            <a:endParaRPr lang="sr-Latn-RS" sz="24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i="1" dirty="0" smtClean="0"/>
              <a:t>zavisna</a:t>
            </a:r>
            <a:r>
              <a:rPr lang="sr-Cyrl-CS" sz="2400" dirty="0" smtClean="0"/>
              <a:t> </a:t>
            </a:r>
            <a:r>
              <a:rPr lang="sr-Cyrl-CS" sz="2400" dirty="0"/>
              <a:t>i </a:t>
            </a:r>
            <a:endParaRPr lang="sr-Latn-RS" sz="24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i="1" dirty="0" smtClean="0"/>
              <a:t>nezavisna </a:t>
            </a:r>
            <a:r>
              <a:rPr lang="sr-Cyrl-CS" sz="2400" i="1" dirty="0"/>
              <a:t>varijabla. </a:t>
            </a:r>
            <a:endParaRPr lang="en-US" sz="2400" i="1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400" b="1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b="1" dirty="0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mtClean="0">
                <a:effectLst/>
              </a:rPr>
              <a:t>Varijable - vrste</a:t>
            </a:r>
            <a:endParaRPr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6425" cy="4497388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/>
              <a:t>Hipoteza (grč. </a:t>
            </a:r>
            <a:r>
              <a:rPr lang="en-US" sz="2200" b="1" i="1" dirty="0" err="1" smtClean="0">
                <a:latin typeface="Symbol" pitchFamily="18" charset="2"/>
              </a:rPr>
              <a:t>upoJesiV</a:t>
            </a:r>
            <a:r>
              <a:rPr lang="en-US" sz="2200" b="1" i="1" dirty="0" smtClean="0">
                <a:latin typeface="Symbol" pitchFamily="18" charset="2"/>
              </a:rPr>
              <a:t> </a:t>
            </a:r>
            <a:r>
              <a:rPr lang="sr-Latn-RS" sz="2200" b="1" i="1" dirty="0" smtClean="0">
                <a:latin typeface="Symbol" pitchFamily="18" charset="2"/>
              </a:rPr>
              <a:t> </a:t>
            </a:r>
            <a:r>
              <a:rPr lang="sr-Cyrl-CS" sz="2400" dirty="0"/>
              <a:t>= pretpostavka) je nedokazana tvrdnja ili pretpostavka o postojanju izvesne pojave ili o povezanosti određenih pojava. </a:t>
            </a: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 smtClean="0"/>
              <a:t>Hipoteza </a:t>
            </a:r>
            <a:r>
              <a:rPr lang="sr-Cyrl-CS" sz="2400" dirty="0"/>
              <a:t>kao pretpostavljeni odgovor na neki problem treba da bude tako formulisana da rezultati istraživanja mogu da je opovrgnu ili potvrde (princip falsifikacije). </a:t>
            </a: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 smtClean="0"/>
              <a:t>Hipoteza </a:t>
            </a:r>
            <a:r>
              <a:rPr lang="sr-Cyrl-CS" sz="2400" dirty="0"/>
              <a:t>ima heuristički značaj u nauci: orijentiše naučnika u istraživanju, usmerava ispitivanje u nekom smeru, podstiče prikupljanje relevantnih činjenica, i povećava njegovu osetljivost za izvesne pojave. </a:t>
            </a: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 smtClean="0"/>
              <a:t>Hipoteza </a:t>
            </a:r>
            <a:r>
              <a:rPr lang="sr-Cyrl-CS" sz="2400" dirty="0"/>
              <a:t>može biti </a:t>
            </a:r>
            <a:r>
              <a:rPr lang="sr-Cyrl-CS" sz="2400" i="1" dirty="0"/>
              <a:t>eksplikativna </a:t>
            </a:r>
            <a:r>
              <a:rPr lang="sr-Cyrl-CS" sz="2400" dirty="0"/>
              <a:t>ili </a:t>
            </a:r>
            <a:r>
              <a:rPr lang="sr-Cyrl-CS" sz="2400" i="1" dirty="0"/>
              <a:t>eksplorativna</a:t>
            </a:r>
            <a:r>
              <a:rPr lang="sr-Cyrl-CS" sz="2400" dirty="0"/>
              <a:t>. </a:t>
            </a: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400" dirty="0" smtClean="0"/>
              <a:t>U </a:t>
            </a:r>
            <a:r>
              <a:rPr lang="sr-Cyrl-CS" sz="2400" dirty="0"/>
              <a:t>mnogim empirijskim istraživanjima polazna pretpostavka je </a:t>
            </a:r>
            <a:r>
              <a:rPr lang="sr-Cyrl-CS" sz="2400" dirty="0" smtClean="0"/>
              <a:t>formulisana </a:t>
            </a:r>
            <a:r>
              <a:rPr lang="sr-Cyrl-CS" sz="2400" dirty="0"/>
              <a:t>u obliku </a:t>
            </a:r>
            <a:r>
              <a:rPr lang="sr-Cyrl-CS" sz="2400" i="1" dirty="0"/>
              <a:t>nulte hipoteze</a:t>
            </a:r>
            <a:r>
              <a:rPr lang="sr-Cyrl-CS" sz="2400" dirty="0"/>
              <a:t>. </a:t>
            </a:r>
            <a:endParaRPr lang="en-US" sz="2400" dirty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1219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Hipoteza</a:t>
            </a:r>
            <a:endParaRPr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pPr eaLnBrk="1" hangingPunct="1"/>
            <a:r>
              <a:rPr lang="sr-Cyrl-CS" sz="2400" dirty="0" smtClean="0"/>
              <a:t>Uzorak je deo </a:t>
            </a:r>
            <a:r>
              <a:rPr lang="sr-Cyrl-CS" sz="2400" i="1" dirty="0" smtClean="0"/>
              <a:t>populacije</a:t>
            </a:r>
            <a:r>
              <a:rPr lang="sr-Cyrl-CS" sz="2400" dirty="0" smtClean="0"/>
              <a:t> koji bi trebalo da predstavlja populaciju u celini.  Iz populacije se uzima samo jedan određen broj njenih članova, koji bi trebalo da po svojim obeležjima dobro </a:t>
            </a:r>
            <a:r>
              <a:rPr lang="sr-Latn-RS" sz="2400" i="1" dirty="0" smtClean="0"/>
              <a:t>reprezentuju</a:t>
            </a:r>
            <a:r>
              <a:rPr lang="sr-Cyrl-CS" sz="2400" dirty="0" smtClean="0"/>
              <a:t> celinu, tako da se zaključci dobijeni na uzorku mogu protegnuti na populaciju u celini. </a:t>
            </a:r>
            <a:endParaRPr lang="en-US" sz="2400" dirty="0" smtClean="0"/>
          </a:p>
          <a:p>
            <a:pPr eaLnBrk="1" hangingPunct="1"/>
            <a:r>
              <a:rPr lang="sr-Cyrl-CS" sz="2400" i="1" dirty="0" smtClean="0"/>
              <a:t>Veličina uzorka </a:t>
            </a:r>
            <a:r>
              <a:rPr lang="sr-Cyrl-CS" sz="2400" dirty="0" smtClean="0"/>
              <a:t>zavisi od prirode i homogenosti uzorka, kao i od predmeta i cilja istraživanja.  Nije svaki uzorak dobar. </a:t>
            </a:r>
            <a:endParaRPr lang="en-US" sz="2400" dirty="0" smtClean="0"/>
          </a:p>
          <a:p>
            <a:pPr eaLnBrk="1" hangingPunct="1"/>
            <a:r>
              <a:rPr lang="sr-Cyrl-CS" sz="2400" dirty="0" smtClean="0"/>
              <a:t>Uzorak može biti</a:t>
            </a:r>
            <a:r>
              <a:rPr lang="sr-Latn-RS" sz="2400" dirty="0" smtClean="0"/>
              <a:t>:</a:t>
            </a:r>
            <a:r>
              <a:rPr lang="sr-Cyrl-CS" sz="2400" dirty="0" smtClean="0"/>
              <a:t> </a:t>
            </a:r>
            <a:endParaRPr lang="sr-Latn-RS" sz="2400" dirty="0" smtClean="0"/>
          </a:p>
          <a:p>
            <a:pPr eaLnBrk="1" hangingPunct="1"/>
            <a:r>
              <a:rPr lang="sr-Cyrl-CS" sz="2400" i="1" dirty="0" smtClean="0"/>
              <a:t>nepristrasan</a:t>
            </a:r>
            <a:r>
              <a:rPr lang="sr-Cyrl-CS" sz="2400" dirty="0" smtClean="0"/>
              <a:t> ili </a:t>
            </a:r>
            <a:r>
              <a:rPr lang="sr-Cyrl-CS" sz="2400" i="1" dirty="0" smtClean="0"/>
              <a:t>reprezentativan</a:t>
            </a:r>
            <a:r>
              <a:rPr lang="sr-Latn-RS" sz="2400" i="1" dirty="0" smtClean="0"/>
              <a:t> </a:t>
            </a:r>
            <a:r>
              <a:rPr lang="sr-Latn-RS" sz="2400" dirty="0" smtClean="0"/>
              <a:t>(</a:t>
            </a:r>
            <a:r>
              <a:rPr lang="sr-Cyrl-CS" sz="2400" dirty="0" smtClean="0"/>
              <a:t>slučajni i stratifikovani uzorak</a:t>
            </a:r>
            <a:r>
              <a:rPr lang="sr-Latn-RS" sz="2400" dirty="0" smtClean="0"/>
              <a:t>)</a:t>
            </a:r>
            <a:r>
              <a:rPr lang="sr-Cyrl-CS" sz="2400" dirty="0" smtClean="0"/>
              <a:t> i </a:t>
            </a:r>
            <a:endParaRPr lang="sr-Latn-RS" sz="2400" dirty="0" smtClean="0"/>
          </a:p>
          <a:p>
            <a:pPr eaLnBrk="1" hangingPunct="1"/>
            <a:r>
              <a:rPr lang="sr-Cyrl-CS" sz="2400" i="1" dirty="0" smtClean="0"/>
              <a:t>pristrasni</a:t>
            </a:r>
            <a:r>
              <a:rPr lang="sr-Cyrl-CS" sz="2400" dirty="0" smtClean="0"/>
              <a:t>, </a:t>
            </a:r>
            <a:r>
              <a:rPr lang="sr-Cyrl-CS" sz="2400" i="1" dirty="0" smtClean="0"/>
              <a:t>prigodni uzorak</a:t>
            </a:r>
            <a:r>
              <a:rPr lang="sr-Cyrl-CS" sz="2400" dirty="0" smtClean="0"/>
              <a:t>. </a:t>
            </a:r>
            <a:endParaRPr lang="en-US" sz="2400" dirty="0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>
                <a:effectLst/>
              </a:rPr>
              <a:t>Izbor uzorka</a:t>
            </a: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sr-Cyrl-CS" sz="2800" b="1" dirty="0" smtClean="0"/>
          </a:p>
          <a:p>
            <a:pPr eaLnBrk="1" hangingPunct="1"/>
            <a:r>
              <a:rPr lang="sr-Cyrl-CS" sz="2800" i="1" dirty="0" smtClean="0"/>
              <a:t>Izbor</a:t>
            </a:r>
            <a:r>
              <a:rPr lang="sr-Cyrl-CS" sz="2800" dirty="0" smtClean="0"/>
              <a:t> iz velikog mnoštva postojećih psiholoških metoda i tehnika </a:t>
            </a:r>
            <a:endParaRPr lang="en-US" sz="2800" dirty="0" smtClean="0"/>
          </a:p>
          <a:p>
            <a:pPr eaLnBrk="1" hangingPunct="1"/>
            <a:r>
              <a:rPr lang="sr-Cyrl-CS" sz="2800" i="1" dirty="0" smtClean="0"/>
              <a:t>Modifikacija</a:t>
            </a:r>
            <a:r>
              <a:rPr lang="sr-Cyrl-CS" sz="2800" dirty="0" smtClean="0"/>
              <a:t> nekih od</a:t>
            </a:r>
            <a:r>
              <a:rPr lang="sr-Latn-RS" sz="2800" dirty="0" smtClean="0"/>
              <a:t> mnogobrojnih, već</a:t>
            </a:r>
            <a:r>
              <a:rPr lang="sr-Cyrl-CS" sz="2800" dirty="0" smtClean="0"/>
              <a:t> raspoloživih tehnika u skladu sa problemom istraživanja.</a:t>
            </a:r>
            <a:endParaRPr lang="en-US" sz="2800" dirty="0" smtClean="0"/>
          </a:p>
          <a:p>
            <a:pPr eaLnBrk="1" hangingPunct="1"/>
            <a:r>
              <a:rPr lang="sr-Cyrl-CS" sz="2800" i="1" dirty="0" smtClean="0"/>
              <a:t>Konstrukcija</a:t>
            </a:r>
            <a:r>
              <a:rPr lang="sr-Cyrl-CS" sz="2800" dirty="0" smtClean="0"/>
              <a:t> posebnih tehnika istraživanja, </a:t>
            </a:r>
            <a:r>
              <a:rPr lang="sr-Latn-RS" sz="2800" dirty="0" smtClean="0"/>
              <a:t>posebno za konkretno istraživanje, </a:t>
            </a:r>
            <a:r>
              <a:rPr lang="sr-Cyrl-CS" sz="2800" dirty="0" smtClean="0"/>
              <a:t>prilagođenih pojavama koje se ispituju.</a:t>
            </a:r>
            <a:endParaRPr lang="en-US" sz="2800" dirty="0" smtClean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>
                <a:effectLst/>
              </a:rPr>
              <a:t>Nalaženje metoda i tehnika</a:t>
            </a:r>
            <a:endParaRPr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2162</TotalTime>
  <Words>1391</Words>
  <Application>Microsoft Office PowerPoint</Application>
  <PresentationFormat>On-screen Show (4:3)</PresentationFormat>
  <Paragraphs>158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Paper</vt:lpstr>
      <vt:lpstr>NAUČNO ISTRAŽIVANJE</vt:lpstr>
      <vt:lpstr>TOK NAUČNOG ISTRAŽIVANJA: OD PROBLEMA DO REŠENJA</vt:lpstr>
      <vt:lpstr>Formulisanje problema</vt:lpstr>
      <vt:lpstr>Cilj istraživanja</vt:lpstr>
      <vt:lpstr>Varijable - pojam</vt:lpstr>
      <vt:lpstr>Varijable - vrste</vt:lpstr>
      <vt:lpstr>Hipoteza</vt:lpstr>
      <vt:lpstr>Izbor uzorka</vt:lpstr>
      <vt:lpstr>Nalaženje metoda i tehnika</vt:lpstr>
      <vt:lpstr>Izvođenje istraživanja</vt:lpstr>
      <vt:lpstr>Obrada, analiza i tumačenje</vt:lpstr>
      <vt:lpstr>NAUČNI METOD</vt:lpstr>
      <vt:lpstr>METODI ISTRAŽIVANJA: KLASIFIKACIJA</vt:lpstr>
      <vt:lpstr>INTROSPEKCIJA</vt:lpstr>
      <vt:lpstr>Vrste introspekcije</vt:lpstr>
      <vt:lpstr>Kritike i ograničenja introspekcije</vt:lpstr>
      <vt:lpstr>Vrednost introspekcije</vt:lpstr>
      <vt:lpstr>SISTEMATSKO NEEKSPERIMENTALNO ISTRAŽIVANJE - POSMATRANJE</vt:lpstr>
      <vt:lpstr>Posmatranje: vrste</vt:lpstr>
      <vt:lpstr>Posmatranje: prednosti i nedostaci</vt:lpstr>
      <vt:lpstr>EKSPERIMENT</vt:lpstr>
      <vt:lpstr>EKSPERIMENT: PREDNOSTI I MANE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 ИСТРАЖИВАЊЕ</dc:title>
  <dc:creator>Zarko</dc:creator>
  <cp:lastModifiedBy>zarko</cp:lastModifiedBy>
  <cp:revision>146</cp:revision>
  <dcterms:created xsi:type="dcterms:W3CDTF">2005-10-14T22:25:47Z</dcterms:created>
  <dcterms:modified xsi:type="dcterms:W3CDTF">2014-10-20T10:35:00Z</dcterms:modified>
</cp:coreProperties>
</file>